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Arial Black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font" Target="fonts/ArialBlack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eaa37bce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2feaa37bce1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9e31855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39e31855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612caa0a2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8612caa0a2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8612caa0a2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8612caa0a2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612caa0a2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8612caa0a2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612caa0a2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8612caa0a2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5d138057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85d138057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8c96933c48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8c96933c48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612caa0a2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8612caa0a2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85d138057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85d13805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5d138057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85d138057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349a039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349a039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c96933c4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8c96933c4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349a0398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349a0398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3ec25db8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3ec25db8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612caa0a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8612caa0a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8612caa0a2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8612caa0a2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612caa0a2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8612caa0a2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3ec25db8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3ec25db8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5e8a6a9c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85e8a6a9c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70" name="Google Shape;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98" name="Google Shape;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628650" y="3934070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 type="objTx">
  <p:cSld name="OBJECT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3887391" y="387179"/>
            <a:ext cx="46293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2" name="Google Shape;112;p24"/>
          <p:cNvSpPr txBox="1"/>
          <p:nvPr>
            <p:ph type="title"/>
          </p:nvPr>
        </p:nvSpPr>
        <p:spPr>
          <a:xfrm>
            <a:off x="627459" y="387178"/>
            <a:ext cx="2951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117" name="Google Shape;1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3887391" y="387179"/>
            <a:ext cx="46293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9" name="Google Shape;119;p25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0" name="Google Shape;120;p25"/>
          <p:cNvSpPr txBox="1"/>
          <p:nvPr>
            <p:ph type="title"/>
          </p:nvPr>
        </p:nvSpPr>
        <p:spPr>
          <a:xfrm>
            <a:off x="627459" y="387178"/>
            <a:ext cx="2951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6"/>
          <p:cNvSpPr/>
          <p:nvPr>
            <p:ph idx="2" type="pic"/>
          </p:nvPr>
        </p:nvSpPr>
        <p:spPr>
          <a:xfrm>
            <a:off x="3887391" y="280087"/>
            <a:ext cx="4629300" cy="411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436605" y="1543050"/>
            <a:ext cx="31425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6" name="Google Shape;126;p26"/>
          <p:cNvSpPr txBox="1"/>
          <p:nvPr>
            <p:ph type="title"/>
          </p:nvPr>
        </p:nvSpPr>
        <p:spPr>
          <a:xfrm>
            <a:off x="436605" y="280086"/>
            <a:ext cx="31425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Pittsburgh logo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alleghenycounty.us/Services/Human-Services-DHS/Publications/Resource-Guide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ctrTitle"/>
          </p:nvPr>
        </p:nvSpPr>
        <p:spPr>
          <a:xfrm>
            <a:off x="560386" y="820125"/>
            <a:ext cx="78072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rial Black"/>
              <a:buNone/>
            </a:pPr>
            <a:r>
              <a:rPr lang="en" sz="5000"/>
              <a:t>Community Map </a:t>
            </a:r>
            <a:r>
              <a:rPr lang="en" sz="5000"/>
              <a:t>Night </a:t>
            </a:r>
            <a:endParaRPr/>
          </a:p>
        </p:txBody>
      </p:sp>
      <p:sp>
        <p:nvSpPr>
          <p:cNvPr id="132" name="Google Shape;132;p27"/>
          <p:cNvSpPr txBox="1"/>
          <p:nvPr/>
        </p:nvSpPr>
        <p:spPr>
          <a:xfrm>
            <a:off x="188429" y="209135"/>
            <a:ext cx="293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">
                <a:solidFill>
                  <a:schemeClr val="accent2"/>
                </a:solidFill>
              </a:rPr>
              <a:t>October 14, </a:t>
            </a:r>
            <a:r>
              <a:rPr i="1" lang="en">
                <a:solidFill>
                  <a:schemeClr val="accent2"/>
                </a:solidFill>
              </a:rPr>
              <a:t>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628650" y="384049"/>
            <a:ext cx="7886700" cy="5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 Reduction + Public Health</a:t>
            </a:r>
            <a:endParaRPr/>
          </a:p>
        </p:txBody>
      </p:sp>
      <p:sp>
        <p:nvSpPr>
          <p:cNvPr id="196" name="Google Shape;196;p36"/>
          <p:cNvSpPr txBox="1"/>
          <p:nvPr/>
        </p:nvSpPr>
        <p:spPr>
          <a:xfrm>
            <a:off x="628650" y="989550"/>
            <a:ext cx="4968300" cy="3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Prevention Point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Bridge Outreach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Central Outreach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Roots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2AC Clinic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423325" y="1016450"/>
            <a:ext cx="4376100" cy="326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750"/>
              </a:spcBef>
              <a:spcAft>
                <a:spcPts val="0"/>
              </a:spcAft>
              <a:buSzPts val="1200"/>
              <a:buChar char="●"/>
            </a:pPr>
            <a:r>
              <a:rPr lang="en" sz="1800">
                <a:solidFill>
                  <a:schemeClr val="lt2"/>
                </a:solidFill>
              </a:rPr>
              <a:t>Nonprofit harm-reduction organization serving people who use drugs</a:t>
            </a:r>
            <a:endParaRPr sz="1800">
              <a:solidFill>
                <a:schemeClr val="lt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800">
                <a:solidFill>
                  <a:schemeClr val="lt2"/>
                </a:solidFill>
              </a:rPr>
              <a:t>Services are free, confidential, and offered both at the office and mobile street sites</a:t>
            </a:r>
            <a:endParaRPr sz="1800">
              <a:solidFill>
                <a:schemeClr val="lt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" sz="1800">
                <a:solidFill>
                  <a:schemeClr val="lt2"/>
                </a:solidFill>
              </a:rPr>
              <a:t>Provides clean supplies, naloxone, testing, wound care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sz="1500"/>
              <a:t>We refer for:</a:t>
            </a:r>
            <a:endParaRPr sz="1500"/>
          </a:p>
          <a:p>
            <a:pPr indent="-285750" lvl="0" marL="457200" rtl="0" algn="l">
              <a:spcBef>
                <a:spcPts val="750"/>
              </a:spcBef>
              <a:spcAft>
                <a:spcPts val="0"/>
              </a:spcAft>
              <a:buSzPts val="900"/>
              <a:buChar char="●"/>
            </a:pPr>
            <a:r>
              <a:rPr lang="en" sz="1500"/>
              <a:t>Basic medical care/wound/skin infections</a:t>
            </a:r>
            <a:endParaRPr sz="15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500"/>
              <a:t>Overdose prevention </a:t>
            </a:r>
            <a:endParaRPr sz="15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500"/>
              <a:t>Testing (HIV, Hep C, STI)</a:t>
            </a:r>
            <a:endParaRPr sz="15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500"/>
              <a:t>MAT, housing, social services</a:t>
            </a:r>
            <a:r>
              <a:rPr lang="en"/>
              <a:t> </a:t>
            </a:r>
            <a:endParaRPr/>
          </a:p>
        </p:txBody>
      </p:sp>
      <p:sp>
        <p:nvSpPr>
          <p:cNvPr id="202" name="Google Shape;202;p37"/>
          <p:cNvSpPr txBox="1"/>
          <p:nvPr>
            <p:ph type="title"/>
          </p:nvPr>
        </p:nvSpPr>
        <p:spPr>
          <a:xfrm>
            <a:off x="628650" y="387175"/>
            <a:ext cx="82143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Pittsburgh Prevention Point</a:t>
            </a:r>
            <a:endParaRPr/>
          </a:p>
        </p:txBody>
      </p:sp>
      <p:sp>
        <p:nvSpPr>
          <p:cNvPr id="203" name="Google Shape;203;p37"/>
          <p:cNvSpPr txBox="1"/>
          <p:nvPr/>
        </p:nvSpPr>
        <p:spPr>
          <a:xfrm>
            <a:off x="383150" y="4339600"/>
            <a:ext cx="66486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lt2"/>
                </a:solidFill>
              </a:rPr>
              <a:t>Main office: </a:t>
            </a:r>
            <a:r>
              <a:rPr b="1" lang="en" sz="1250">
                <a:solidFill>
                  <a:schemeClr val="lt2"/>
                </a:solidFill>
              </a:rPr>
              <a:t>460 Melwood Ave, Lower Level, Pittsburgh, PA 15213</a:t>
            </a:r>
            <a:endParaRPr b="1" sz="125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2"/>
              </a:solidFill>
            </a:endParaRPr>
          </a:p>
        </p:txBody>
      </p:sp>
      <p:pic>
        <p:nvPicPr>
          <p:cNvPr id="204" name="Google Shape;204;p37" title="Screen Shot 2025-10-14 at 1.18.3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200" y="908238"/>
            <a:ext cx="4138450" cy="25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7" title="Screen Shot 2025-10-14 at 1.19.40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350" y="3270600"/>
            <a:ext cx="2282724" cy="18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/>
        </p:nvSpPr>
        <p:spPr>
          <a:xfrm>
            <a:off x="7661825" y="592225"/>
            <a:ext cx="18369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</a:rPr>
              <a:t>5 </a:t>
            </a:r>
            <a:r>
              <a:rPr b="1" lang="en" sz="1000">
                <a:solidFill>
                  <a:schemeClr val="lt2"/>
                </a:solidFill>
              </a:rPr>
              <a:t>mobile</a:t>
            </a:r>
            <a:r>
              <a:rPr b="1" lang="en" sz="1000">
                <a:solidFill>
                  <a:schemeClr val="lt2"/>
                </a:solidFill>
              </a:rPr>
              <a:t> van locations:</a:t>
            </a:r>
            <a:endParaRPr b="1" sz="1000">
              <a:solidFill>
                <a:schemeClr val="lt2"/>
              </a:solidFill>
            </a:endParaRPr>
          </a:p>
        </p:txBody>
      </p:sp>
      <p:pic>
        <p:nvPicPr>
          <p:cNvPr id="207" name="Google Shape;207;p37" title="Screen Shot 2025-10-14 at 1.37.28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725" y="74100"/>
            <a:ext cx="902832" cy="8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423325" y="1016450"/>
            <a:ext cx="80919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●"/>
            </a:pPr>
            <a:r>
              <a:rPr lang="en" sz="2200">
                <a:solidFill>
                  <a:schemeClr val="lt2"/>
                </a:solidFill>
              </a:rPr>
              <a:t>City-run street outreach harm reduction program for those experiencing homelessness</a:t>
            </a:r>
            <a:endParaRPr sz="22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 sz="2200">
                <a:solidFill>
                  <a:schemeClr val="lt2"/>
                </a:solidFill>
              </a:rPr>
              <a:t>Provides on-site support, basic needs, and connections across Pittsburgh neighborhoods</a:t>
            </a:r>
            <a:endParaRPr sz="2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We refer for:</a:t>
            </a:r>
            <a:endParaRPr/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●"/>
            </a:pPr>
            <a:r>
              <a:rPr b="1" lang="en" sz="1300">
                <a:solidFill>
                  <a:schemeClr val="lt2"/>
                </a:solidFill>
              </a:rPr>
              <a:t>Human services</a:t>
            </a:r>
            <a:r>
              <a:rPr lang="en" sz="1300">
                <a:solidFill>
                  <a:schemeClr val="lt2"/>
                </a:solidFill>
              </a:rPr>
              <a:t> (IDs, benefits, social support)</a:t>
            </a:r>
            <a:endParaRPr sz="1300">
              <a:solidFill>
                <a:schemeClr val="l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300">
                <a:solidFill>
                  <a:schemeClr val="lt2"/>
                </a:solidFill>
              </a:rPr>
              <a:t>Substance use treatment / MAT</a:t>
            </a:r>
            <a:endParaRPr b="1" sz="1300">
              <a:solidFill>
                <a:schemeClr val="l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300">
                <a:solidFill>
                  <a:schemeClr val="lt2"/>
                </a:solidFill>
              </a:rPr>
              <a:t>Housing resources</a:t>
            </a:r>
            <a:endParaRPr b="1" sz="1300">
              <a:solidFill>
                <a:schemeClr val="l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300">
                <a:solidFill>
                  <a:schemeClr val="lt2"/>
                </a:solidFill>
              </a:rPr>
              <a:t>Healthcare &amp; behavioral health</a:t>
            </a:r>
            <a:endParaRPr b="1" sz="1300">
              <a:solidFill>
                <a:schemeClr val="lt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1300">
                <a:solidFill>
                  <a:schemeClr val="lt2"/>
                </a:solidFill>
              </a:rPr>
              <a:t>Criminal legal navigation</a:t>
            </a:r>
            <a:endParaRPr b="1" sz="13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8"/>
          <p:cNvSpPr txBox="1"/>
          <p:nvPr>
            <p:ph type="title"/>
          </p:nvPr>
        </p:nvSpPr>
        <p:spPr>
          <a:xfrm>
            <a:off x="628650" y="387175"/>
            <a:ext cx="82143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ROOTs</a:t>
            </a:r>
            <a:endParaRPr/>
          </a:p>
        </p:txBody>
      </p:sp>
      <p:sp>
        <p:nvSpPr>
          <p:cNvPr id="214" name="Google Shape;214;p38"/>
          <p:cNvSpPr txBox="1"/>
          <p:nvPr/>
        </p:nvSpPr>
        <p:spPr>
          <a:xfrm>
            <a:off x="3750001" y="4558500"/>
            <a:ext cx="497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1F40"/>
                </a:solidFill>
                <a:highlight>
                  <a:srgbClr val="FFFFFF"/>
                </a:highlight>
              </a:rPr>
              <a:t>Current ROOTS sites are located in the Northside, Downtown and East Liberty, respectively in Police Zones 1, 2, and 5.</a:t>
            </a:r>
            <a:endParaRPr b="1" sz="2100">
              <a:solidFill>
                <a:schemeClr val="lt2"/>
              </a:solidFill>
            </a:endParaRPr>
          </a:p>
        </p:txBody>
      </p:sp>
      <p:sp>
        <p:nvSpPr>
          <p:cNvPr id="215" name="Google Shape;215;p38"/>
          <p:cNvSpPr txBox="1"/>
          <p:nvPr/>
        </p:nvSpPr>
        <p:spPr>
          <a:xfrm>
            <a:off x="4187750" y="4131950"/>
            <a:ext cx="3202500" cy="1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2"/>
                </a:solidFill>
              </a:rPr>
              <a:t>Downtown hub for ROOTs: 213 Smithfield St, Pittsburgh, PA 15222</a:t>
            </a:r>
            <a:r>
              <a:rPr lang="en" sz="1100">
                <a:solidFill>
                  <a:schemeClr val="lt2"/>
                </a:solidFill>
              </a:rPr>
              <a:t> </a:t>
            </a:r>
            <a:endParaRPr sz="2400">
              <a:solidFill>
                <a:schemeClr val="lt2"/>
              </a:solidFill>
            </a:endParaRPr>
          </a:p>
        </p:txBody>
      </p:sp>
      <p:pic>
        <p:nvPicPr>
          <p:cNvPr id="216" name="Google Shape;216;p38" title="0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6875" y="135650"/>
            <a:ext cx="1590025" cy="10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 title="Screen Shot 2025-10-14 at 1.41.40 PM.png"/>
          <p:cNvPicPr preferRelativeResize="0"/>
          <p:nvPr/>
        </p:nvPicPr>
        <p:blipFill rotWithShape="1">
          <a:blip r:embed="rId4">
            <a:alphaModFix/>
          </a:blip>
          <a:srcRect b="21411" l="26481" r="11383" t="4216"/>
          <a:stretch/>
        </p:blipFill>
        <p:spPr>
          <a:xfrm>
            <a:off x="5232275" y="2129400"/>
            <a:ext cx="3488126" cy="200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98950" y="699900"/>
            <a:ext cx="7958100" cy="311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">
                <a:solidFill>
                  <a:schemeClr val="lt2"/>
                </a:solidFill>
              </a:rPr>
              <a:t>Case Management &amp; Resource Coordination</a:t>
            </a:r>
            <a:endParaRPr b="1">
              <a:solidFill>
                <a:schemeClr val="lt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>
                <a:solidFill>
                  <a:schemeClr val="lt2"/>
                </a:solidFill>
              </a:rPr>
              <a:t>Photo IDs, birth certificates, SNAP, medical insurance, SSI/SSDI, legal aid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000"/>
              <a:t>We refer for: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/>
              <a:t>Case management and benefits assistance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/>
              <a:t>Housing coordination and legal aid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/>
              <a:t>Harm reduction and overdose prevention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/>
              <a:t>Medical and psychiatric care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n" sz="2000"/>
              <a:t>Environmental cleanup and sanitation support</a:t>
            </a:r>
            <a:endParaRPr b="1" sz="20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3" name="Google Shape;223;p39"/>
          <p:cNvSpPr txBox="1"/>
          <p:nvPr>
            <p:ph type="title"/>
          </p:nvPr>
        </p:nvSpPr>
        <p:spPr>
          <a:xfrm>
            <a:off x="254500" y="127225"/>
            <a:ext cx="82143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 Outreach</a:t>
            </a:r>
            <a:endParaRPr/>
          </a:p>
        </p:txBody>
      </p:sp>
      <p:sp>
        <p:nvSpPr>
          <p:cNvPr id="224" name="Google Shape;224;p39"/>
          <p:cNvSpPr txBox="1"/>
          <p:nvPr/>
        </p:nvSpPr>
        <p:spPr>
          <a:xfrm>
            <a:off x="5386625" y="4421750"/>
            <a:ext cx="365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1526 Rhine St. Pittsburgh PA, 15212</a:t>
            </a:r>
            <a:endParaRPr b="1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(412) 699-0462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225" name="Google Shape;225;p39" title="Screenshot 2025-10-14 at 5.48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25" y="2153676"/>
            <a:ext cx="3157498" cy="179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idx="1" type="body"/>
          </p:nvPr>
        </p:nvSpPr>
        <p:spPr>
          <a:xfrm>
            <a:off x="423325" y="1016450"/>
            <a:ext cx="80919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Medical/social service street medicine outreach program run by Pittsburgh Mercy for those </a:t>
            </a:r>
            <a:r>
              <a:rPr lang="en">
                <a:solidFill>
                  <a:schemeClr val="lt2"/>
                </a:solidFill>
              </a:rPr>
              <a:t>experiencing homelessness 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Teams make house calls to camps, under bridges, etc.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We refer for: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Medical care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Housing and shelter (linkages)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Legal </a:t>
            </a:r>
            <a:r>
              <a:rPr lang="en"/>
              <a:t>assistance/social 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Chronic disease management and </a:t>
            </a:r>
            <a:br>
              <a:rPr lang="en"/>
            </a:br>
            <a:r>
              <a:rPr lang="en"/>
              <a:t>meds</a:t>
            </a:r>
            <a:endParaRPr/>
          </a:p>
        </p:txBody>
      </p:sp>
      <p:sp>
        <p:nvSpPr>
          <p:cNvPr id="231" name="Google Shape;231;p40"/>
          <p:cNvSpPr txBox="1"/>
          <p:nvPr>
            <p:ph type="title"/>
          </p:nvPr>
        </p:nvSpPr>
        <p:spPr>
          <a:xfrm>
            <a:off x="628650" y="387175"/>
            <a:ext cx="82143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Safety Net</a:t>
            </a:r>
            <a:endParaRPr/>
          </a:p>
        </p:txBody>
      </p:sp>
      <p:sp>
        <p:nvSpPr>
          <p:cNvPr id="232" name="Google Shape;232;p40"/>
          <p:cNvSpPr txBox="1"/>
          <p:nvPr/>
        </p:nvSpPr>
        <p:spPr>
          <a:xfrm>
            <a:off x="3257325" y="4150800"/>
            <a:ext cx="320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lt2"/>
                </a:solidFill>
              </a:rPr>
              <a:t>249 South 9th Street, Second Floor, Pittsburgh PA 15203</a:t>
            </a:r>
            <a:endParaRPr b="1" sz="135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2"/>
                </a:solidFill>
              </a:rPr>
              <a:t>412-240-7366</a:t>
            </a:r>
            <a:endParaRPr b="1" sz="1350">
              <a:solidFill>
                <a:schemeClr val="lt2"/>
              </a:solidFill>
            </a:endParaRPr>
          </a:p>
        </p:txBody>
      </p:sp>
      <p:pic>
        <p:nvPicPr>
          <p:cNvPr id="233" name="Google Shape;233;p40" title="Screen Shot 2025-10-14 at 5.43.0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75" y="2489975"/>
            <a:ext cx="2720975" cy="16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Housing/Reentry: Shelters</a:t>
            </a:r>
            <a:endParaRPr/>
          </a:p>
        </p:txBody>
      </p:sp>
      <p:pic>
        <p:nvPicPr>
          <p:cNvPr id="239" name="Google Shape;239;p41" title="Screenshot 2025-10-14 at 5.45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1256813"/>
            <a:ext cx="4097887" cy="316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1" title="Screenshot 2025-10-14 at 5.47.3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126" y="1267987"/>
            <a:ext cx="4068999" cy="31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Housing/Reentry: Daytime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2" title="Screenshot 2025-10-14 at 5.48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10100"/>
            <a:ext cx="3986600" cy="30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2" title="Screenshot 2025-10-14 at 5.49.4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250" y="1414400"/>
            <a:ext cx="3986600" cy="307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552450" y="215900"/>
            <a:ext cx="7886700" cy="78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Allegheny Link</a:t>
            </a:r>
            <a:endParaRPr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30200" y="775150"/>
            <a:ext cx="83970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Coordinated Entry as the single access point for the Allegheny County Continuum of Care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b="1" lang="en">
                <a:solidFill>
                  <a:schemeClr val="lt2"/>
                </a:solidFill>
              </a:rPr>
              <a:t>We email for warm handoff/referrals out on rounds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We refer for: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creen and intake for homeless housing programs, navigation of affordable housing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ccess to emergency shelter, rental assistance, homelessness </a:t>
            </a:r>
            <a:r>
              <a:rPr lang="en"/>
              <a:t>prevention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Additional  resource connection</a:t>
            </a:r>
            <a:endParaRPr/>
          </a:p>
        </p:txBody>
      </p:sp>
      <p:sp>
        <p:nvSpPr>
          <p:cNvPr id="254" name="Google Shape;254;p43"/>
          <p:cNvSpPr txBox="1"/>
          <p:nvPr/>
        </p:nvSpPr>
        <p:spPr>
          <a:xfrm>
            <a:off x="4025900" y="4150800"/>
            <a:ext cx="2794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lt2"/>
                </a:solidFill>
              </a:rPr>
              <a:t>One Smithfield Street, Pittsburgh 15222</a:t>
            </a:r>
            <a:endParaRPr b="1" sz="175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lt2"/>
                </a:solidFill>
              </a:rPr>
              <a:t>1-866-730-2368</a:t>
            </a:r>
            <a:endParaRPr b="1" sz="2100">
              <a:solidFill>
                <a:schemeClr val="lt2"/>
              </a:solidFill>
            </a:endParaRPr>
          </a:p>
        </p:txBody>
      </p:sp>
      <p:pic>
        <p:nvPicPr>
          <p:cNvPr id="255" name="Google Shape;255;p43" title="Screenshot 2025-10-14 at 1.28.45 PM.png"/>
          <p:cNvPicPr preferRelativeResize="0"/>
          <p:nvPr/>
        </p:nvPicPr>
        <p:blipFill rotWithShape="1">
          <a:blip r:embed="rId3">
            <a:alphaModFix/>
          </a:blip>
          <a:srcRect b="26824" l="27882" r="20088" t="26797"/>
          <a:stretch/>
        </p:blipFill>
        <p:spPr>
          <a:xfrm>
            <a:off x="6923700" y="3297450"/>
            <a:ext cx="2057400" cy="18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3" title="Screenshot 2025-10-14 at 1.33.14 PM.png"/>
          <p:cNvPicPr preferRelativeResize="0"/>
          <p:nvPr/>
        </p:nvPicPr>
        <p:blipFill rotWithShape="1">
          <a:blip r:embed="rId4">
            <a:alphaModFix/>
          </a:blip>
          <a:srcRect b="11941" l="10118" r="7685" t="24436"/>
          <a:stretch/>
        </p:blipFill>
        <p:spPr>
          <a:xfrm>
            <a:off x="7951005" y="57070"/>
            <a:ext cx="1119000" cy="11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Smithfield Street Public Library (Computer)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DHS Office (Phone)</a:t>
            </a:r>
            <a:endParaRPr/>
          </a:p>
        </p:txBody>
      </p:sp>
      <p:sp>
        <p:nvSpPr>
          <p:cNvPr id="262" name="Google Shape;262;p44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Access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Mercy OSN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DHS Field Unit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Bridge (general support for chronically homeless)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Central Outreach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ROOTs (Reaching Out on the Streets)</a:t>
            </a:r>
            <a:endParaRPr/>
          </a:p>
        </p:txBody>
      </p:sp>
      <p:sp>
        <p:nvSpPr>
          <p:cNvPr id="268" name="Google Shape;268;p45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Outreach Services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idx="1" type="body"/>
          </p:nvPr>
        </p:nvSpPr>
        <p:spPr>
          <a:xfrm>
            <a:off x="628650" y="1369225"/>
            <a:ext cx="83391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https://www.alleghenycounty.us/Services/Human-Services-DHS/Publications/Resource-Guides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https://www.alleghenycounty.us/files/assets/county/v/1/services/dhs/documents/resource-guides/resource-guide_link.pdf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8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Scenario Night: November 11 WPU 527 at 6 pm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Journal Club #2: November 18 ROOM CHANGE: WPU 540 at 6 pm </a:t>
            </a:r>
            <a:endParaRPr/>
          </a:p>
        </p:txBody>
      </p:sp>
      <p:sp>
        <p:nvSpPr>
          <p:cNvPr id="274" name="Google Shape;274;p46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Events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201275" y="741725"/>
            <a:ext cx="5418600" cy="352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Red Door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Shepherd's</a:t>
            </a:r>
            <a:r>
              <a:rPr lang="en"/>
              <a:t> Heart Church breakfast (open before 2AC engagement center)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DHS building One Smithfield St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Jubilee Kitchen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First United Methodist Church of Pittsburgh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Greater Pittsburgh Community Food Bank</a:t>
            </a:r>
            <a:endParaRPr/>
          </a:p>
          <a:p>
            <a:pPr indent="-381000" lvl="3" marL="1828800" rtl="0" algn="l">
              <a:spcBef>
                <a:spcPts val="375"/>
              </a:spcBef>
              <a:spcAft>
                <a:spcPts val="0"/>
              </a:spcAft>
              <a:buSzPts val="2400"/>
              <a:buChar char="•"/>
            </a:pPr>
            <a:r>
              <a:rPr lang="en" sz="1950"/>
              <a:t>SNAP</a:t>
            </a:r>
            <a:endParaRPr sz="1950"/>
          </a:p>
        </p:txBody>
      </p:sp>
      <p:sp>
        <p:nvSpPr>
          <p:cNvPr id="144" name="Google Shape;144;p29"/>
          <p:cNvSpPr txBox="1"/>
          <p:nvPr>
            <p:ph type="title"/>
          </p:nvPr>
        </p:nvSpPr>
        <p:spPr>
          <a:xfrm>
            <a:off x="628650" y="191167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Needs</a:t>
            </a:r>
            <a:endParaRPr/>
          </a:p>
        </p:txBody>
      </p:sp>
      <p:sp>
        <p:nvSpPr>
          <p:cNvPr id="145" name="Google Shape;145;p29"/>
          <p:cNvSpPr txBox="1"/>
          <p:nvPr/>
        </p:nvSpPr>
        <p:spPr>
          <a:xfrm>
            <a:off x="5357700" y="4600450"/>
            <a:ext cx="37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https://findfood.pittsburghfoodbank.org/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46" name="Google Shape;146;p29" title="Screenshot 2025-10-14 at 12.34.24 PM.png"/>
          <p:cNvPicPr preferRelativeResize="0"/>
          <p:nvPr/>
        </p:nvPicPr>
        <p:blipFill rotWithShape="1">
          <a:blip r:embed="rId3">
            <a:alphaModFix/>
          </a:blip>
          <a:srcRect b="0" l="4730" r="8786" t="0"/>
          <a:stretch/>
        </p:blipFill>
        <p:spPr>
          <a:xfrm>
            <a:off x="5619925" y="543700"/>
            <a:ext cx="3437101" cy="35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Second Avenue Clinic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Birmingham Free Clinic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Alma Illery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Allegheny County Health Department Clinics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Vaccines, Lung health/disease, Sexual health, WIC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Pittsburgh Mercy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resolve Crisis Services</a:t>
            </a:r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&amp; Medical Care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idx="1" type="body"/>
          </p:nvPr>
        </p:nvSpPr>
        <p:spPr>
          <a:xfrm>
            <a:off x="423325" y="1016450"/>
            <a:ext cx="80919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92-bed year-round, low-barrier shelter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>
                <a:solidFill>
                  <a:schemeClr val="lt2"/>
                </a:solidFill>
              </a:rPr>
              <a:t>Beds usually full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UPMC Clinic: </a:t>
            </a:r>
            <a:r>
              <a:rPr lang="en">
                <a:solidFill>
                  <a:schemeClr val="lt2"/>
                </a:solidFill>
              </a:rPr>
              <a:t>Monday – Friday: 9am to 5pm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Engagement Center: </a:t>
            </a:r>
            <a:r>
              <a:rPr lang="en">
                <a:solidFill>
                  <a:schemeClr val="lt2"/>
                </a:solidFill>
              </a:rPr>
              <a:t>Monday – Sunday: 7am to 7pm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We refer for: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Case management and housing intake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SNAP, ID/legal services, transportation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Specialty care (SUD, mental health, etc)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Acute and chronic medical care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Vascular Screening</a:t>
            </a:r>
            <a:endParaRPr/>
          </a:p>
        </p:txBody>
      </p:sp>
      <p:sp>
        <p:nvSpPr>
          <p:cNvPr id="158" name="Google Shape;158;p31"/>
          <p:cNvSpPr txBox="1"/>
          <p:nvPr>
            <p:ph type="title"/>
          </p:nvPr>
        </p:nvSpPr>
        <p:spPr>
          <a:xfrm>
            <a:off x="628650" y="387175"/>
            <a:ext cx="82143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Avenue Shelter and Clinic</a:t>
            </a:r>
            <a:endParaRPr/>
          </a:p>
        </p:txBody>
      </p:sp>
      <p:pic>
        <p:nvPicPr>
          <p:cNvPr id="159" name="Google Shape;159;p31" title="Screenshot 2025-10-14 at 12.41.18 PM.png"/>
          <p:cNvPicPr preferRelativeResize="0"/>
          <p:nvPr/>
        </p:nvPicPr>
        <p:blipFill rotWithShape="1">
          <a:blip r:embed="rId3">
            <a:alphaModFix/>
          </a:blip>
          <a:srcRect b="12650" l="0" r="0" t="26996"/>
          <a:stretch/>
        </p:blipFill>
        <p:spPr>
          <a:xfrm>
            <a:off x="6479349" y="2776212"/>
            <a:ext cx="2558124" cy="2268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/>
        </p:nvSpPr>
        <p:spPr>
          <a:xfrm>
            <a:off x="3257324" y="4150800"/>
            <a:ext cx="3000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lt2"/>
                </a:solidFill>
              </a:rPr>
              <a:t>700 Second Avenue</a:t>
            </a:r>
            <a:endParaRPr b="1" sz="175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lt2"/>
                </a:solidFill>
              </a:rPr>
              <a:t>Pittsburgh, PA 15219</a:t>
            </a:r>
            <a:endParaRPr b="1" sz="175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lt2"/>
                </a:solidFill>
              </a:rPr>
              <a:t>412-232-7544</a:t>
            </a:r>
            <a:endParaRPr b="1" sz="2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347125" y="1016450"/>
            <a:ext cx="5118000" cy="218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24-hour, 365-day crisis service free to all Allegheny County residents 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24 hour hotline and mobile crisis team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We refer for:</a:t>
            </a:r>
            <a:endParaRPr/>
          </a:p>
        </p:txBody>
      </p:sp>
      <p:sp>
        <p:nvSpPr>
          <p:cNvPr id="166" name="Google Shape;166;p32"/>
          <p:cNvSpPr txBox="1"/>
          <p:nvPr>
            <p:ph type="title"/>
          </p:nvPr>
        </p:nvSpPr>
        <p:spPr>
          <a:xfrm>
            <a:off x="234950" y="336375"/>
            <a:ext cx="82143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Resolve Crisis Center</a:t>
            </a:r>
            <a:endParaRPr/>
          </a:p>
        </p:txBody>
      </p:sp>
      <p:sp>
        <p:nvSpPr>
          <p:cNvPr id="167" name="Google Shape;167;p32"/>
          <p:cNvSpPr txBox="1"/>
          <p:nvPr/>
        </p:nvSpPr>
        <p:spPr>
          <a:xfrm>
            <a:off x="758002" y="4127281"/>
            <a:ext cx="61917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lt2"/>
                </a:solidFill>
              </a:rPr>
              <a:t>333 North Braddock Ave.</a:t>
            </a:r>
            <a:endParaRPr b="1" sz="175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lt2"/>
                </a:solidFill>
              </a:rPr>
              <a:t>Pittsburgh, PA 15208</a:t>
            </a:r>
            <a:endParaRPr b="1" sz="175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lt2"/>
                </a:solidFill>
              </a:rPr>
              <a:t>Resolve Crisis Services hotline:1-888-796-8226</a:t>
            </a:r>
            <a:endParaRPr b="1" sz="1950">
              <a:solidFill>
                <a:schemeClr val="lt2"/>
              </a:solidFill>
            </a:endParaRPr>
          </a:p>
        </p:txBody>
      </p:sp>
      <p:pic>
        <p:nvPicPr>
          <p:cNvPr id="168" name="Google Shape;168;p32" title="Screenshot 2025-10-14 at 1.02.06 PM.png"/>
          <p:cNvPicPr preferRelativeResize="0"/>
          <p:nvPr/>
        </p:nvPicPr>
        <p:blipFill rotWithShape="1">
          <a:blip r:embed="rId3">
            <a:alphaModFix/>
          </a:blip>
          <a:srcRect b="10831" l="7347" r="0" t="31089"/>
          <a:stretch/>
        </p:blipFill>
        <p:spPr>
          <a:xfrm>
            <a:off x="7051300" y="3263900"/>
            <a:ext cx="1973275" cy="18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 title="Screenshot 2025-10-14 at 1.11.0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226" y="317250"/>
            <a:ext cx="3613074" cy="262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273050" y="3098800"/>
            <a:ext cx="6705600" cy="1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2400">
                <a:solidFill>
                  <a:schemeClr val="lt1"/>
                </a:solidFill>
              </a:rPr>
              <a:t>Emergency and non emergency mental health</a:t>
            </a:r>
            <a:endParaRPr sz="24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2400">
                <a:solidFill>
                  <a:schemeClr val="lt1"/>
                </a:solidFill>
              </a:rPr>
              <a:t>Wellness checks via mobile crisis unit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423325" y="1016450"/>
            <a:ext cx="83271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founded in 1994: free, compassionate health care services within the Pittsburgh community to provide a safety net of care for homeless, </a:t>
            </a:r>
            <a:r>
              <a:rPr b="1" lang="en">
                <a:solidFill>
                  <a:schemeClr val="lt2"/>
                </a:solidFill>
              </a:rPr>
              <a:t>uninsured</a:t>
            </a:r>
            <a:r>
              <a:rPr lang="en">
                <a:solidFill>
                  <a:schemeClr val="lt2"/>
                </a:solidFill>
              </a:rPr>
              <a:t> and medically indigent individuals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chemeClr val="lt2"/>
                </a:solidFill>
              </a:rPr>
              <a:t>Call for an appointment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"/>
              <a:t>We refer for:</a:t>
            </a:r>
            <a:endParaRPr/>
          </a:p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Medications for rounds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Medical care for the uninsured</a:t>
            </a:r>
            <a:endParaRPr/>
          </a:p>
        </p:txBody>
      </p:sp>
      <p:sp>
        <p:nvSpPr>
          <p:cNvPr id="176" name="Google Shape;176;p33"/>
          <p:cNvSpPr txBox="1"/>
          <p:nvPr>
            <p:ph type="title"/>
          </p:nvPr>
        </p:nvSpPr>
        <p:spPr>
          <a:xfrm>
            <a:off x="628650" y="387175"/>
            <a:ext cx="82143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Birmingham Free Clinic</a:t>
            </a:r>
            <a:endParaRPr/>
          </a:p>
        </p:txBody>
      </p:sp>
      <p:sp>
        <p:nvSpPr>
          <p:cNvPr id="177" name="Google Shape;177;p33"/>
          <p:cNvSpPr txBox="1"/>
          <p:nvPr/>
        </p:nvSpPr>
        <p:spPr>
          <a:xfrm>
            <a:off x="3257324" y="4150800"/>
            <a:ext cx="30000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lt2"/>
                </a:solidFill>
              </a:rPr>
              <a:t>1515 Locust St Suite 705, Pittsburgh, PA 15219</a:t>
            </a:r>
            <a:endParaRPr b="1" sz="1750">
              <a:solidFill>
                <a:schemeClr val="l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lt2"/>
                </a:solidFill>
              </a:rPr>
              <a:t>(412)-246-3053</a:t>
            </a:r>
            <a:endParaRPr b="1" sz="1750">
              <a:solidFill>
                <a:schemeClr val="lt2"/>
              </a:solidFill>
            </a:endParaRPr>
          </a:p>
        </p:txBody>
      </p:sp>
      <p:pic>
        <p:nvPicPr>
          <p:cNvPr id="178" name="Google Shape;178;p33" title="Screenshot 2025-10-14 at 1.13.47 PM.png"/>
          <p:cNvPicPr preferRelativeResize="0"/>
          <p:nvPr/>
        </p:nvPicPr>
        <p:blipFill rotWithShape="1">
          <a:blip r:embed="rId3">
            <a:alphaModFix/>
          </a:blip>
          <a:srcRect b="9680" l="8533" r="8533" t="11161"/>
          <a:stretch/>
        </p:blipFill>
        <p:spPr>
          <a:xfrm>
            <a:off x="6540500" y="3061725"/>
            <a:ext cx="2454851" cy="199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559050" y="1006500"/>
            <a:ext cx="80259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2AC Roots clinic and DHS Link / Field Unit staff at One Smithfield Street can sign certification for free PA Birth Certificate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Free PA birth certificate requires certification of client’s homeless status by social worker, representing attorney, or director of facility where client is receiving services</a:t>
            </a:r>
            <a:endParaRPr/>
          </a:p>
          <a:p>
            <a:pPr indent="-342900" lvl="2" marL="13716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(Requires copy of signing worker’s state ID, letter on org’s letterhead, and copy of staff ID badge where applicable)</a:t>
            </a:r>
            <a:endParaRPr/>
          </a:p>
          <a:p>
            <a:pPr indent="-342900" lvl="1" marL="914400" rtl="0" algn="l"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Fee Waiver for PA State ID or Driver’s license requires client’s mailing address be at a shelter or service provider, letter from the facility certifying client receives mail there</a:t>
            </a:r>
            <a:endParaRPr/>
          </a:p>
        </p:txBody>
      </p:sp>
      <p:sp>
        <p:nvSpPr>
          <p:cNvPr id="184" name="Google Shape;184;p34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Identification Support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Criminal cases and expungements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Allegheny County Public Defender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Other legal issues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Neighborhood Legal Services Association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866-761-6572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928 Penn Avenue Pittsburgh, PA 15222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Allegheny County Bar Foundation Lawyer Referral Project</a:t>
            </a:r>
            <a:endParaRPr/>
          </a:p>
        </p:txBody>
      </p:sp>
      <p:sp>
        <p:nvSpPr>
          <p:cNvPr id="190" name="Google Shape;190;p35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Legal Issues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20">
      <a:dk1>
        <a:srgbClr val="003493"/>
      </a:dk1>
      <a:lt1>
        <a:srgbClr val="FFFFFF"/>
      </a:lt1>
      <a:dk2>
        <a:srgbClr val="00205B"/>
      </a:dk2>
      <a:lt2>
        <a:srgbClr val="FFB71B"/>
      </a:lt2>
      <a:accent1>
        <a:srgbClr val="B48400"/>
      </a:accent1>
      <a:accent2>
        <a:srgbClr val="49C1E0"/>
      </a:accent2>
      <a:accent3>
        <a:srgbClr val="96989A"/>
      </a:accent3>
      <a:accent4>
        <a:srgbClr val="000000"/>
      </a:accent4>
      <a:accent5>
        <a:srgbClr val="DB5729"/>
      </a:accent5>
      <a:accent6>
        <a:srgbClr val="008163"/>
      </a:accent6>
      <a:hlink>
        <a:srgbClr val="05E5FF"/>
      </a:hlink>
      <a:folHlink>
        <a:srgbClr val="00DBD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